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5" r:id="rId16"/>
    <p:sldId id="271" r:id="rId17"/>
    <p:sldId id="272" r:id="rId18"/>
    <p:sldId id="273" r:id="rId19"/>
    <p:sldId id="274" r:id="rId20"/>
    <p:sldId id="276" r:id="rId21"/>
    <p:sldId id="277" r:id="rId22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4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6938" autoAdjust="0"/>
  </p:normalViewPr>
  <p:slideViewPr>
    <p:cSldViewPr snapToGrid="0">
      <p:cViewPr varScale="1">
        <p:scale>
          <a:sx n="65" d="100"/>
          <a:sy n="65" d="100"/>
        </p:scale>
        <p:origin x="1560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D74C9-97B2-40A2-A045-D98EF1CCDAB4}" type="datetimeFigureOut">
              <a:rPr lang="it-IT" smtClean="0"/>
              <a:t>26/09/2015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2E487-D896-4E0E-8AAE-B7DEF5C7D4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5804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234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5236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0367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437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523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8925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6786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6097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2029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1371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282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 progetto 3D4Amb sfrutta la tecnologia 3D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shutter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 garantire una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binoculare, cioè per mostrare immagini diverse all'occhio normale e all'occhio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pigro. Il progetto punta a sviluppare una tecnologia per consentire una facile diagnosi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dell'ambliopia e il suo trattamento per mezzo di giochi interattivi e attività di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intrattenimento.La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soluzione proposta mira ad eliminare i problemi del trattamento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classico dell'occlusione, è adatto ad un uso domestico, e potrebbe, almeno in parte,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sostituire l'occlusione dell'occhio normale.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L'obiettivo principale di questo progetto di ricerca, denominato 3D4Amb, è di sviluppare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sistema per la diagnosi e il trattamento di ambliopia, basata sulla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 in modo accessibile. Con il termine accessibile si intende: poco costoso,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friendly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adatto per uso domestico e facilmente estendibile.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0202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6567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72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 progetto 3D4Amb sfrutta la tecnologia 3D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shutter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 garantire una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binoculare, cioè per mostrare immagini diverse all'occhio normale e all'occhio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pigro. Il progetto punta a sviluppare una tecnologia per consentire una facile diagnosi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dell'ambliopia e il suo trattamento per mezzo di giochi interattivi e attività di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intrattenimento.La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soluzione proposta mira ad eliminare i problemi del trattamento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classico dell'occlusione, è adatto ad un uso domestico, e potrebbe, almeno in parte,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sostituire l'occlusione dell'occhio normale.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L'obiettivo principale di questo progetto di ricerca, denominato 3D4Amb, è di sviluppare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sistema per la diagnosi e il trattamento di ambliopia, basata sulla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 in modo accessibile. Con il termine accessibile si intende: poco costoso,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friendly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adatto per uso domestico e facilmente estendibile.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793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immagini che provengono dagli occhi non vengono correttamente rielaborate all'interno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 cervello. Questo causa una scorretta comprensione dello spazio che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 circonda e causa una percezione scorretta della profondità, dei movimenti e dei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contrasti. È presente nel 2-4% della popolazione, la sua incidenza è più elevata in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associazione con alcune condizioni quali prematurità, sindrome di Down, patologia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neurologica e familiarità per ambliopia o strabismo. Spesso le persone non si accorgono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 esserne </a:t>
            </a:r>
            <a:r>
              <a:rPr lang="it-IT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aette</a:t>
            </a:r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 ai 20-30 anni, per questo è fondamentale la diagnosi.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Può colpire i bambini dalla nascita no ai 7 anni, età in cui il sistema visivo raggiunge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sua maturità. Durante questo periodo iniziale l'ambliopia può essere trattata 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prevenuta, mentre superata questa fase l'istaurazione della malattia diventa</a:t>
            </a:r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7611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immagini che provengono dagli occhi non vengono correttamente rielaborate all'interno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 cervello. Questo causa una scorretta comprensione dello spazio che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 circonda e causa una percezione scorretta della profondità, dei movimenti e dei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contrasti. È presente nel 2-4% della popolazione, la sua incidenza è più elevata in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associazione con alcune condizioni quali prematurità, sindrome di Down, patologia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neurologica e familiarità per ambliopia o strabismo. Spesso le persone non si accorgono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 esserne </a:t>
            </a:r>
            <a:r>
              <a:rPr lang="it-IT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aette</a:t>
            </a:r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 ai 20-30 anni, per questo è fondamentale la diagnosi.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Può colpire i bambini dalla nascita no ai 7 anni, età in cui il sistema visivo raggiunge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sua maturità. Durante questo periodo iniziale l'ambliopia può essere trattata 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prevenuta, mentre superata questa fase l'istaurazione della malattia diventa</a:t>
            </a:r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8274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8452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7974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3859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4432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0B508-B881-48D4-821F-B26A9B79B3A3}" type="datetime1">
              <a:rPr lang="it-IT" smtClean="0"/>
              <a:t>26/09/2015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679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E7D00-0C8E-496B-868A-D9493DABF12A}" type="datetime1">
              <a:rPr lang="it-IT" smtClean="0"/>
              <a:t>26/09/2015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864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48DD-6D73-4E6A-8EC2-7153CF7C39F2}" type="datetime1">
              <a:rPr lang="it-IT" smtClean="0"/>
              <a:t>26/09/2015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12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F8A9F-C710-45FD-AB35-78C2F839272B}" type="datetime1">
              <a:rPr lang="it-IT" smtClean="0"/>
              <a:t>26/09/2015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104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4FB8-12C8-4D66-8BC8-12E032A671B0}" type="datetime1">
              <a:rPr lang="it-IT" smtClean="0"/>
              <a:t>26/09/2015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379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ECBC-51E7-4B1D-AAB5-8994720AB72C}" type="datetime1">
              <a:rPr lang="it-IT" smtClean="0"/>
              <a:t>26/09/2015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299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DF166-8581-411D-A5E4-5D293DDC1382}" type="datetime1">
              <a:rPr lang="it-IT" smtClean="0"/>
              <a:t>26/09/2015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301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6AF0-FDBB-4A9A-A1FA-DAE9933BF9AF}" type="datetime1">
              <a:rPr lang="it-IT" smtClean="0"/>
              <a:t>26/09/2015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194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B7E5-4546-4F7B-BEE8-CB19004121FB}" type="datetime1">
              <a:rPr lang="it-IT" smtClean="0"/>
              <a:t>26/09/2015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5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02FB4-091F-4DFA-BF35-ED3D039280B7}" type="datetime1">
              <a:rPr lang="it-IT" smtClean="0"/>
              <a:t>26/09/2015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629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E9F36-295A-42C0-BFD2-99935AC5EFFF}" type="datetime1">
              <a:rPr lang="it-IT" smtClean="0"/>
              <a:t>26/09/2015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67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F48DD-6D73-4E6A-8EC2-7153CF7C39F2}" type="datetime1">
              <a:rPr lang="it-IT" smtClean="0"/>
              <a:t>26/09/2015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442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hyperlink" Target="http://3d4amb.unibg.it/3dcar/cardboard%20site/" TargetMode="External"/><Relationship Id="rId10" Type="http://schemas.openxmlformats.org/officeDocument/2006/relationships/hyperlink" Target="https://plus.google.com/u/1/110383688193490676162/posts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www.facebook.com/3D4Am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3d4amb.unibg.i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F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760238"/>
            <a:ext cx="9144000" cy="140425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rgbClr val="044F92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4" y="833716"/>
            <a:ext cx="1257300" cy="125730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127169" y="1266158"/>
            <a:ext cx="56088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UNIVERSITÀ  DEGLI  STUDI  DI  BERGAMO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254330" y="2972668"/>
            <a:ext cx="856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Un videogioco su realtà virtuale a basso costo per il</a:t>
            </a:r>
            <a:b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trattamento dell'ambliopia</a:t>
            </a:r>
            <a:endParaRPr lang="it-IT" sz="2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254330" y="6044657"/>
            <a:ext cx="4165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Relatore:  Prof. Angelo </a:t>
            </a:r>
            <a:r>
              <a:rPr lang="it-IT" dirty="0" err="1">
                <a:solidFill>
                  <a:schemeClr val="bg1"/>
                </a:solidFill>
                <a:latin typeface="Cambria" panose="02040503050406030204" pitchFamily="18" charset="0"/>
              </a:rPr>
              <a:t>Gargantini</a:t>
            </a:r>
            <a:endParaRPr lang="it-IT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Correlatore:  Dott.ssa Silvia </a:t>
            </a:r>
            <a:r>
              <a:rPr lang="it-IT" dirty="0" err="1">
                <a:solidFill>
                  <a:schemeClr val="bg1"/>
                </a:solidFill>
                <a:latin typeface="Cambria" panose="02040503050406030204" pitchFamily="18" charset="0"/>
              </a:rPr>
              <a:t>Bonfanti</a:t>
            </a:r>
            <a:endParaRPr lang="it-IT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5304643" y="4537584"/>
            <a:ext cx="36234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 u="sng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</a:rPr>
              <a:t>Fabio Terzi 1015282</a:t>
            </a:r>
          </a:p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</a:rPr>
              <a:t>Matteo Zambelli 1014593</a:t>
            </a:r>
          </a:p>
        </p:txBody>
      </p:sp>
    </p:spTree>
    <p:extLst>
      <p:ext uri="{BB962C8B-B14F-4D97-AF65-F5344CB8AC3E}">
        <p14:creationId xmlns:p14="http://schemas.microsoft.com/office/powerpoint/2010/main" val="295738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CAR RACING CARDBOARD – Il gioco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smtClean="0">
                <a:latin typeface="Cambria" panose="02040503050406030204" pitchFamily="18" charset="0"/>
              </a:rPr>
              <a:t>Obiettivo</a:t>
            </a:r>
            <a:r>
              <a:rPr lang="it-IT" sz="2000" dirty="0" smtClean="0">
                <a:latin typeface="Cambria" panose="02040503050406030204" pitchFamily="18" charset="0"/>
              </a:rPr>
              <a:t>: ottenere </a:t>
            </a:r>
            <a:r>
              <a:rPr lang="it-IT" sz="2000" dirty="0">
                <a:latin typeface="Cambria" panose="02040503050406030204" pitchFamily="18" charset="0"/>
              </a:rPr>
              <a:t>il maggior punteggio </a:t>
            </a:r>
            <a:r>
              <a:rPr lang="it-IT" sz="2000" dirty="0" smtClean="0">
                <a:latin typeface="Cambria" panose="02040503050406030204" pitchFamily="18" charset="0"/>
              </a:rPr>
              <a:t>possibile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L’utente manovra un veicolo attraverso tre corsie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Ogni volta che si evita un ostacolo il punteggio aumenta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Per ogni partita si hanno a disposizione 3 vite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Ad ogni livello superato la difficoltà aumenta</a:t>
            </a:r>
            <a:endParaRPr lang="it-IT" sz="2000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14" y="143510"/>
            <a:ext cx="1065701" cy="1035779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24" y="3958788"/>
            <a:ext cx="4803176" cy="23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0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76081" y="1895564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CAR RACING CARDBOARD – Guida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39" y="1088571"/>
            <a:ext cx="3334273" cy="5243986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2937302" y="2342606"/>
            <a:ext cx="3202244" cy="661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in su 14"/>
          <p:cNvSpPr/>
          <p:nvPr/>
        </p:nvSpPr>
        <p:spPr>
          <a:xfrm>
            <a:off x="4450079" y="3093273"/>
            <a:ext cx="1593669" cy="23164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2937302" y="3048713"/>
            <a:ext cx="3202244" cy="661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in su 19"/>
          <p:cNvSpPr/>
          <p:nvPr/>
        </p:nvSpPr>
        <p:spPr>
          <a:xfrm>
            <a:off x="3486380" y="3801110"/>
            <a:ext cx="1593669" cy="23164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39" y="1088571"/>
            <a:ext cx="3334273" cy="5243703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87" y="1099210"/>
            <a:ext cx="3334273" cy="5258022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18" y="1088288"/>
            <a:ext cx="3343042" cy="5283795"/>
          </a:xfrm>
          <a:prstGeom prst="rect">
            <a:avLst/>
          </a:prstGeom>
        </p:spPr>
      </p:pic>
      <p:sp>
        <p:nvSpPr>
          <p:cNvPr id="4" name="Ovale 3"/>
          <p:cNvSpPr/>
          <p:nvPr/>
        </p:nvSpPr>
        <p:spPr>
          <a:xfrm>
            <a:off x="2794027" y="3467844"/>
            <a:ext cx="1765300" cy="635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87" y="1088288"/>
            <a:ext cx="3334273" cy="526894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18" y="1074535"/>
            <a:ext cx="3353146" cy="5273669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18" y="1069703"/>
            <a:ext cx="3353146" cy="528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76081" y="1895564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ARCHITETTURA DI SISTEMA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20" y="1765300"/>
            <a:ext cx="8349611" cy="32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7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ALGORITMI – Dialogo client/server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930245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>
                <a:latin typeface="Cambria" panose="02040503050406030204" pitchFamily="18" charset="0"/>
              </a:rPr>
              <a:t>C</a:t>
            </a:r>
            <a:r>
              <a:rPr lang="it-IT" sz="2000" dirty="0" smtClean="0">
                <a:latin typeface="Cambria" panose="02040503050406030204" pitchFamily="18" charset="0"/>
              </a:rPr>
              <a:t>hiamate </a:t>
            </a:r>
            <a:r>
              <a:rPr lang="it-IT" sz="2000" b="1" dirty="0" smtClean="0">
                <a:latin typeface="Cambria" panose="02040503050406030204" pitchFamily="18" charset="0"/>
              </a:rPr>
              <a:t>POST</a:t>
            </a:r>
            <a:r>
              <a:rPr lang="it-IT" sz="2000" dirty="0" smtClean="0">
                <a:latin typeface="Cambria" panose="02040503050406030204" pitchFamily="18" charset="0"/>
              </a:rPr>
              <a:t> tra client e server: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Sign Up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Inserimento dati utente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Invio dei dati da smartphone a server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Controllo dati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Salvataggio nel database ed invio email di conferma della registrazione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Report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Game over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S</a:t>
            </a:r>
            <a:r>
              <a:rPr lang="it-IT" sz="2000" dirty="0" smtClean="0">
                <a:latin typeface="Cambria" panose="02040503050406030204" pitchFamily="18" charset="0"/>
              </a:rPr>
              <a:t>alvataggio su server dei dati di gioco e, in caso di Log In, invio email di riepilogo</a:t>
            </a:r>
          </a:p>
          <a:p>
            <a:pPr lvl="1">
              <a:lnSpc>
                <a:spcPct val="150000"/>
              </a:lnSpc>
            </a:pPr>
            <a:r>
              <a:rPr lang="it-IT" sz="2000" dirty="0" smtClean="0">
                <a:latin typeface="Cambria" panose="02040503050406030204" pitchFamily="18" charset="0"/>
              </a:rPr>
              <a:t>							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38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ALGORITMI – </a:t>
            </a:r>
            <a:r>
              <a:rPr lang="it-IT" sz="3300" dirty="0">
                <a:solidFill>
                  <a:srgbClr val="044F92"/>
                </a:solidFill>
                <a:latin typeface="Cambria" panose="02040503050406030204" pitchFamily="18" charset="0"/>
              </a:rPr>
              <a:t>G</a:t>
            </a:r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amethread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Componente </a:t>
            </a:r>
            <a:r>
              <a:rPr lang="it-IT" sz="2000" b="1" dirty="0" smtClean="0">
                <a:latin typeface="Cambria" panose="02040503050406030204" pitchFamily="18" charset="0"/>
              </a:rPr>
              <a:t>principale</a:t>
            </a:r>
            <a:r>
              <a:rPr lang="it-IT" sz="2000" dirty="0" smtClean="0">
                <a:latin typeface="Cambria" panose="02040503050406030204" pitchFamily="18" charset="0"/>
              </a:rPr>
              <a:t> dell’applicazione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 smtClean="0">
                <a:latin typeface="Cambria" panose="02040503050406030204" pitchFamily="18" charset="0"/>
              </a:rPr>
              <a:t>runOnUIThread()</a:t>
            </a:r>
            <a:r>
              <a:rPr lang="it-IT" sz="2000" dirty="0" smtClean="0">
                <a:latin typeface="Cambria" panose="02040503050406030204" pitchFamily="18" charset="0"/>
              </a:rPr>
              <a:t>:</a:t>
            </a:r>
            <a:r>
              <a:rPr lang="it-IT" sz="2000" i="1" dirty="0" smtClean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periodicamente (con un intervallo che varia a seconda del livello di gioco) vengono richiamate le animazioni dei nemici e del paesaggio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Gestione delle animazioni tramite la classe </a:t>
            </a:r>
            <a:r>
              <a:rPr lang="it-IT" sz="2000" dirty="0" err="1" smtClean="0">
                <a:latin typeface="Cambria" panose="02040503050406030204" pitchFamily="18" charset="0"/>
              </a:rPr>
              <a:t>Animation</a:t>
            </a: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La gestione del panorama è realizzata in un asynctask, sia perché il panorama ha un ciclo di vita differente dal resto del gioco, sia per non gravare sull’interfaccia utente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64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DEMO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filmatoX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SOCIAL MEDIA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63" y="3145871"/>
            <a:ext cx="6703546" cy="31952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asellaDiTesto 6"/>
          <p:cNvSpPr txBox="1"/>
          <p:nvPr/>
        </p:nvSpPr>
        <p:spPr>
          <a:xfrm>
            <a:off x="971219" y="1348045"/>
            <a:ext cx="5419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hlinkClick r:id="rId5"/>
              </a:rPr>
              <a:t>http://3d4amb.unibg.it/3dcar/cardboard%20site</a:t>
            </a:r>
            <a:r>
              <a:rPr lang="it-IT" sz="2000" dirty="0" smtClean="0">
                <a:hlinkClick r:id="rId5"/>
              </a:rPr>
              <a:t>/</a:t>
            </a:r>
            <a:r>
              <a:rPr lang="it-IT" sz="2000" dirty="0" smtClean="0"/>
              <a:t> </a:t>
            </a:r>
            <a:endParaRPr lang="it-IT" sz="2000" dirty="0"/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5" y="2537546"/>
            <a:ext cx="452113" cy="452113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6" y="1909063"/>
            <a:ext cx="452113" cy="452113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7" y="1251349"/>
            <a:ext cx="452113" cy="452113"/>
          </a:xfrm>
          <a:prstGeom prst="rect">
            <a:avLst/>
          </a:prstGeom>
        </p:spPr>
      </p:pic>
      <p:sp>
        <p:nvSpPr>
          <p:cNvPr id="19" name="Rettangolo 18"/>
          <p:cNvSpPr/>
          <p:nvPr/>
        </p:nvSpPr>
        <p:spPr>
          <a:xfrm>
            <a:off x="971219" y="1956794"/>
            <a:ext cx="11432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hlinkClick r:id="rId9"/>
              </a:rPr>
              <a:t>3D4Amb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20" name="Rettangolo 19"/>
          <p:cNvSpPr/>
          <p:nvPr/>
        </p:nvSpPr>
        <p:spPr>
          <a:xfrm>
            <a:off x="971219" y="2578936"/>
            <a:ext cx="17620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hlinkClick r:id="rId10"/>
              </a:rPr>
              <a:t>3D4Amb </a:t>
            </a:r>
            <a:r>
              <a:rPr lang="it-IT" sz="2000" dirty="0" err="1">
                <a:hlinkClick r:id="rId10"/>
              </a:rPr>
              <a:t>Unibg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3968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(1)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Possibilità di migliorare </a:t>
            </a:r>
            <a:r>
              <a:rPr lang="it-IT" sz="2000" b="1" dirty="0" smtClean="0">
                <a:latin typeface="Cambria" panose="02040503050406030204" pitchFamily="18" charset="0"/>
              </a:rPr>
              <a:t>divertendosi</a:t>
            </a:r>
            <a:r>
              <a:rPr lang="it-IT" sz="2000" dirty="0" smtClean="0">
                <a:latin typeface="Cambria" panose="02040503050406030204" pitchFamily="18" charset="0"/>
              </a:rPr>
              <a:t>, senza bisogno di una spesa eccessiva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Penalizzazione </a:t>
            </a:r>
            <a:r>
              <a:rPr lang="it-IT" sz="2000" b="1" dirty="0" smtClean="0">
                <a:latin typeface="Cambria" panose="02040503050406030204" pitchFamily="18" charset="0"/>
              </a:rPr>
              <a:t>proporzionata</a:t>
            </a:r>
            <a:r>
              <a:rPr lang="it-IT" sz="2000" dirty="0" smtClean="0">
                <a:latin typeface="Cambria" panose="02040503050406030204" pitchFamily="18" charset="0"/>
              </a:rPr>
              <a:t> alle abilità del giocatore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La terapia proposta da 3D4Amb punta ad </a:t>
            </a:r>
            <a:r>
              <a:rPr lang="it-IT" sz="2000" b="1" dirty="0" smtClean="0">
                <a:latin typeface="Cambria" panose="02040503050406030204" pitchFamily="18" charset="0"/>
              </a:rPr>
              <a:t>eliminare i rischi </a:t>
            </a:r>
            <a:r>
              <a:rPr lang="it-IT" sz="2000" dirty="0" smtClean="0">
                <a:latin typeface="Cambria" panose="02040503050406030204" pitchFamily="18" charset="0"/>
              </a:rPr>
              <a:t>della terapia occlusiva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Applicazione </a:t>
            </a:r>
            <a:r>
              <a:rPr lang="it-IT" sz="2000" b="1" dirty="0" smtClean="0">
                <a:latin typeface="Cambria" panose="02040503050406030204" pitchFamily="18" charset="0"/>
              </a:rPr>
              <a:t>certificata</a:t>
            </a:r>
            <a:r>
              <a:rPr lang="it-IT" sz="2000" dirty="0" smtClean="0">
                <a:latin typeface="Cambria" panose="02040503050406030204" pitchFamily="18" charset="0"/>
              </a:rPr>
              <a:t> su Google Play </a:t>
            </a:r>
            <a:r>
              <a:rPr lang="it-IT" sz="2000" dirty="0" err="1" smtClean="0">
                <a:latin typeface="Cambria" panose="02040503050406030204" pitchFamily="18" charset="0"/>
              </a:rPr>
              <a:t>Store</a:t>
            </a:r>
            <a:r>
              <a:rPr lang="it-IT" sz="2000" dirty="0" smtClean="0">
                <a:latin typeface="Cambria" panose="020405030504060302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735" y="5351994"/>
            <a:ext cx="4505954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6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(2)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smtClean="0">
                <a:latin typeface="Cambria" panose="02040503050406030204" pitchFamily="18" charset="0"/>
              </a:rPr>
              <a:t>Statistiche</a:t>
            </a:r>
            <a:r>
              <a:rPr lang="it-IT" sz="2000" dirty="0">
                <a:latin typeface="Cambria" panose="02040503050406030204" pitchFamily="18" charset="0"/>
              </a:rPr>
              <a:t>: ad oggi (8 Settembre 2015) i download dell'applicazione sono </a:t>
            </a:r>
            <a:r>
              <a:rPr lang="it-IT" sz="2000" dirty="0" smtClean="0">
                <a:latin typeface="Cambria" panose="02040503050406030204" pitchFamily="18" charset="0"/>
              </a:rPr>
              <a:t>prossimi alle </a:t>
            </a:r>
            <a:r>
              <a:rPr lang="it-IT" sz="2000" dirty="0">
                <a:latin typeface="Cambria" panose="02040503050406030204" pitchFamily="18" charset="0"/>
              </a:rPr>
              <a:t>2000 unità, per un totale di installazioni correnti su circa 500 dispositivi ed </a:t>
            </a:r>
            <a:r>
              <a:rPr lang="it-IT" sz="2000" dirty="0" smtClean="0">
                <a:latin typeface="Cambria" panose="02040503050406030204" pitchFamily="18" charset="0"/>
              </a:rPr>
              <a:t>un rate </a:t>
            </a:r>
            <a:r>
              <a:rPr lang="it-IT" sz="2000" dirty="0">
                <a:latin typeface="Cambria" panose="02040503050406030204" pitchFamily="18" charset="0"/>
              </a:rPr>
              <a:t>di gradimento di </a:t>
            </a:r>
            <a:r>
              <a:rPr lang="it-IT" sz="2000" dirty="0" smtClean="0">
                <a:latin typeface="Cambria" panose="02040503050406030204" pitchFamily="18" charset="0"/>
              </a:rPr>
              <a:t>3,8/5</a:t>
            </a:r>
            <a:endParaRPr lang="it-IT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Le certificazioni ed il numero di download, sono un indice di gradimento dell'applicazione da parte delle persone interessate</a:t>
            </a:r>
            <a:r>
              <a:rPr lang="it-IT" sz="2000" dirty="0" smtClean="0">
                <a:latin typeface="Cambria" panose="020405030504060302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Pubblicazione scientifica:</a:t>
            </a:r>
            <a:r>
              <a:rPr lang="it-IT" sz="2000" i="1" dirty="0">
                <a:latin typeface="Cambria" panose="02040503050406030204" pitchFamily="18" charset="0"/>
              </a:rPr>
              <a:t> A </a:t>
            </a:r>
            <a:r>
              <a:rPr lang="it-IT" sz="2000" i="1" dirty="0" err="1">
                <a:latin typeface="Cambria" panose="02040503050406030204" pitchFamily="18" charset="0"/>
              </a:rPr>
              <a:t>low-cost</a:t>
            </a:r>
            <a:r>
              <a:rPr lang="it-IT" sz="2000" i="1" dirty="0">
                <a:latin typeface="Cambria" panose="02040503050406030204" pitchFamily="18" charset="0"/>
              </a:rPr>
              <a:t> </a:t>
            </a:r>
            <a:r>
              <a:rPr lang="it-IT" sz="2000" i="1" dirty="0" err="1">
                <a:latin typeface="Cambria" panose="02040503050406030204" pitchFamily="18" charset="0"/>
              </a:rPr>
              <a:t>virtual</a:t>
            </a:r>
            <a:r>
              <a:rPr lang="it-IT" sz="2000" i="1" dirty="0">
                <a:latin typeface="Cambria" panose="02040503050406030204" pitchFamily="18" charset="0"/>
              </a:rPr>
              <a:t> reality game for </a:t>
            </a:r>
            <a:r>
              <a:rPr lang="it-IT" sz="2000" i="1" dirty="0" err="1">
                <a:latin typeface="Cambria" panose="02040503050406030204" pitchFamily="18" charset="0"/>
              </a:rPr>
              <a:t>amblyopia</a:t>
            </a:r>
            <a:r>
              <a:rPr lang="it-IT" sz="2000" i="1" dirty="0">
                <a:latin typeface="Cambria" panose="02040503050406030204" pitchFamily="18" charset="0"/>
              </a:rPr>
              <a:t> </a:t>
            </a:r>
            <a:r>
              <a:rPr lang="it-IT" sz="2000" i="1" dirty="0" err="1">
                <a:latin typeface="Cambria" panose="02040503050406030204" pitchFamily="18" charset="0"/>
              </a:rPr>
              <a:t>rehabilitation</a:t>
            </a:r>
            <a:r>
              <a:rPr lang="it-IT" sz="2000" i="1" dirty="0">
                <a:latin typeface="Cambria" panose="02040503050406030204" pitchFamily="18" charset="0"/>
              </a:rPr>
              <a:t> </a:t>
            </a:r>
            <a:r>
              <a:rPr lang="it-IT" sz="2000" dirty="0">
                <a:latin typeface="Cambria" panose="02040503050406030204" pitchFamily="18" charset="0"/>
              </a:rPr>
              <a:t>sottoposta alla valutazione della commissione della conferenza REHAB 2015               </a:t>
            </a:r>
            <a:r>
              <a:rPr lang="it-IT" sz="2000" b="1" dirty="0">
                <a:latin typeface="Cambria" panose="02040503050406030204" pitchFamily="18" charset="0"/>
              </a:rPr>
              <a:t>accettata</a:t>
            </a: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sp>
        <p:nvSpPr>
          <p:cNvPr id="12" name="Freccia a destra 11"/>
          <p:cNvSpPr/>
          <p:nvPr/>
        </p:nvSpPr>
        <p:spPr>
          <a:xfrm>
            <a:off x="3411021" y="5685203"/>
            <a:ext cx="542925" cy="276225"/>
          </a:xfrm>
          <a:prstGeom prst="rightArrow">
            <a:avLst/>
          </a:prstGeom>
          <a:solidFill>
            <a:srgbClr val="044F92"/>
          </a:solidFill>
          <a:ln>
            <a:solidFill>
              <a:srgbClr val="044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144345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(3) – Sviluppi futuri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Classifica </a:t>
            </a:r>
            <a:r>
              <a:rPr lang="it-IT" sz="2000" b="1" dirty="0">
                <a:latin typeface="Cambria" panose="02040503050406030204" pitchFamily="18" charset="0"/>
              </a:rPr>
              <a:t>globale</a:t>
            </a:r>
            <a:r>
              <a:rPr lang="it-IT" sz="2000" dirty="0">
                <a:latin typeface="Cambria" panose="02040503050406030204" pitchFamily="18" charset="0"/>
              </a:rPr>
              <a:t> pubblica per coinvolgere maggiormente gli utenti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Possibilità di utilizzare </a:t>
            </a:r>
            <a:r>
              <a:rPr lang="it-IT" sz="2000" b="1" dirty="0">
                <a:latin typeface="Cambria" panose="02040503050406030204" pitchFamily="18" charset="0"/>
              </a:rPr>
              <a:t>nuovi veicoli  </a:t>
            </a:r>
            <a:r>
              <a:rPr lang="it-IT" sz="2000" dirty="0">
                <a:latin typeface="Cambria" panose="02040503050406030204" pitchFamily="18" charset="0"/>
              </a:rPr>
              <a:t>quando viene raggiunto un determinato punteggio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Possibilità di giocare in ambientazioni diverse che richiedono </a:t>
            </a:r>
            <a:r>
              <a:rPr lang="it-IT" sz="2000" b="1" dirty="0">
                <a:latin typeface="Cambria" panose="02040503050406030204" pitchFamily="18" charset="0"/>
              </a:rPr>
              <a:t>maggior concentrazione</a:t>
            </a:r>
            <a:r>
              <a:rPr lang="it-IT" sz="2000" dirty="0">
                <a:latin typeface="Cambria" panose="02040503050406030204" pitchFamily="18" charset="0"/>
              </a:rPr>
              <a:t> da parte dell’utente</a:t>
            </a:r>
          </a:p>
        </p:txBody>
      </p:sp>
    </p:spTree>
    <p:extLst>
      <p:ext uri="{BB962C8B-B14F-4D97-AF65-F5344CB8AC3E}">
        <p14:creationId xmlns:p14="http://schemas.microsoft.com/office/powerpoint/2010/main" val="279134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245654" y="193533"/>
            <a:ext cx="70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>
                <a:solidFill>
                  <a:srgbClr val="044F92"/>
                </a:solidFill>
                <a:latin typeface="Cambria" panose="02040503050406030204" pitchFamily="18" charset="0"/>
              </a:rPr>
              <a:t>INTRODUZIONE – Il progetto</a:t>
            </a:r>
          </a:p>
        </p:txBody>
      </p:sp>
      <p:sp>
        <p:nvSpPr>
          <p:cNvPr id="10" name="Rettangolo 9"/>
          <p:cNvSpPr/>
          <p:nvPr/>
        </p:nvSpPr>
        <p:spPr>
          <a:xfrm>
            <a:off x="213755" y="1373465"/>
            <a:ext cx="871591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Sviluppare un sistema per la </a:t>
            </a:r>
            <a:r>
              <a:rPr lang="it-IT" sz="2000" b="1" dirty="0">
                <a:latin typeface="Cambria" panose="02040503050406030204" pitchFamily="18" charset="0"/>
              </a:rPr>
              <a:t>diagnosi</a:t>
            </a: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ed </a:t>
            </a:r>
            <a:r>
              <a:rPr lang="it-IT" sz="2000" dirty="0">
                <a:latin typeface="Cambria" panose="02040503050406030204" pitchFamily="18" charset="0"/>
              </a:rPr>
              <a:t>il </a:t>
            </a:r>
            <a:r>
              <a:rPr lang="it-IT" sz="2000" b="1" dirty="0">
                <a:latin typeface="Cambria" panose="02040503050406030204" pitchFamily="18" charset="0"/>
              </a:rPr>
              <a:t>trattamento</a:t>
            </a: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dell’ ambliopia</a:t>
            </a:r>
            <a:r>
              <a:rPr lang="it-IT" sz="2000" dirty="0">
                <a:latin typeface="Cambria" panose="02040503050406030204" pitchFamily="18" charset="0"/>
              </a:rPr>
              <a:t>, </a:t>
            </a:r>
            <a:r>
              <a:rPr lang="it-IT" sz="2000" dirty="0" smtClean="0">
                <a:latin typeface="Cambria" panose="02040503050406030204" pitchFamily="18" charset="0"/>
              </a:rPr>
              <a:t>basato </a:t>
            </a:r>
            <a:r>
              <a:rPr lang="it-IT" sz="2000" dirty="0">
                <a:latin typeface="Cambria" panose="02040503050406030204" pitchFamily="18" charset="0"/>
              </a:rPr>
              <a:t>sulla visione binoculare in modo accessibile: </a:t>
            </a: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poco costoso</a:t>
            </a: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Cambria" panose="02040503050406030204" pitchFamily="18" charset="0"/>
              </a:rPr>
              <a:t>user</a:t>
            </a: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err="1">
                <a:latin typeface="Cambria" panose="02040503050406030204" pitchFamily="18" charset="0"/>
              </a:rPr>
              <a:t>friendly</a:t>
            </a:r>
            <a:endParaRPr lang="it-IT" sz="2000" dirty="0">
              <a:latin typeface="Cambria" panose="02040503050406030204" pitchFamily="18" charset="0"/>
            </a:endParaRP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adatto per uso </a:t>
            </a:r>
            <a:r>
              <a:rPr lang="it-IT" sz="2000" dirty="0" smtClean="0">
                <a:latin typeface="Cambria" panose="02040503050406030204" pitchFamily="18" charset="0"/>
              </a:rPr>
              <a:t>domestico</a:t>
            </a:r>
            <a:endParaRPr lang="it-IT" sz="2000" dirty="0">
              <a:latin typeface="Cambria" panose="02040503050406030204" pitchFamily="18" charset="0"/>
            </a:endParaRP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Car Racing </a:t>
            </a:r>
            <a:r>
              <a:rPr lang="it-IT" sz="2000" dirty="0" err="1" smtClean="0">
                <a:latin typeface="Cambria" panose="02040503050406030204" pitchFamily="18" charset="0"/>
              </a:rPr>
              <a:t>Cardboard</a:t>
            </a:r>
            <a:r>
              <a:rPr lang="it-IT" sz="2000" dirty="0" smtClean="0">
                <a:latin typeface="Cambria" panose="02040503050406030204" pitchFamily="18" charset="0"/>
              </a:rPr>
              <a:t>                applicazione </a:t>
            </a:r>
            <a:r>
              <a:rPr lang="it-IT" sz="2000" dirty="0" err="1" smtClean="0">
                <a:latin typeface="Cambria" panose="02040503050406030204" pitchFamily="18" charset="0"/>
              </a:rPr>
              <a:t>Android</a:t>
            </a:r>
            <a:r>
              <a:rPr lang="it-IT" sz="2000" dirty="0" smtClean="0">
                <a:latin typeface="Cambria" panose="02040503050406030204" pitchFamily="18" charset="0"/>
              </a:rPr>
              <a:t> per il trattamento     </a:t>
            </a:r>
          </a:p>
          <a:p>
            <a:pPr algn="just"/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                                                              dell’ambliopia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Le informazioni sul progetto sono reperibili sul sito: </a:t>
            </a:r>
            <a:r>
              <a:rPr lang="it-IT" sz="2000" dirty="0" smtClean="0">
                <a:latin typeface="Cambria" panose="02040503050406030204" pitchFamily="18" charset="0"/>
                <a:hlinkClick r:id="rId4" action="ppaction://hlinkfile"/>
              </a:rPr>
              <a:t>3d4amb.unibg.it</a:t>
            </a: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064" y="312461"/>
            <a:ext cx="2150387" cy="481236"/>
          </a:xfrm>
          <a:prstGeom prst="rect">
            <a:avLst/>
          </a:prstGeom>
        </p:spPr>
      </p:pic>
      <p:sp>
        <p:nvSpPr>
          <p:cNvPr id="4" name="Freccia a destra 3"/>
          <p:cNvSpPr/>
          <p:nvPr/>
        </p:nvSpPr>
        <p:spPr>
          <a:xfrm>
            <a:off x="3143250" y="4190852"/>
            <a:ext cx="542925" cy="276225"/>
          </a:xfrm>
          <a:prstGeom prst="rightArrow">
            <a:avLst/>
          </a:prstGeom>
          <a:solidFill>
            <a:srgbClr val="044F92"/>
          </a:solidFill>
          <a:ln>
            <a:solidFill>
              <a:srgbClr val="044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427552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470" y="4697452"/>
            <a:ext cx="6022483" cy="15848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(4) – Sviluppi futuri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Sviluppo di una </a:t>
            </a:r>
            <a:r>
              <a:rPr lang="it-IT" sz="2000" b="1" dirty="0">
                <a:latin typeface="Cambria" panose="02040503050406030204" pitchFamily="18" charset="0"/>
              </a:rPr>
              <a:t>famiglia</a:t>
            </a:r>
            <a:r>
              <a:rPr lang="it-IT" sz="2000" dirty="0">
                <a:latin typeface="Cambria" panose="02040503050406030204" pitchFamily="18" charset="0"/>
              </a:rPr>
              <a:t> di videogiochi mobile per il trattamento dell'ambliopia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Collaborazione attiva con i centri di </a:t>
            </a:r>
            <a:r>
              <a:rPr lang="it-IT" sz="2000" b="1" dirty="0" err="1">
                <a:latin typeface="Cambria" panose="02040503050406030204" pitchFamily="18" charset="0"/>
              </a:rPr>
              <a:t>ipovisione</a:t>
            </a:r>
            <a:endParaRPr lang="it-IT" sz="2000" b="1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Attuare i </a:t>
            </a:r>
            <a:r>
              <a:rPr lang="it-IT" sz="2000" b="1" dirty="0">
                <a:latin typeface="Cambria" panose="02040503050406030204" pitchFamily="18" charset="0"/>
              </a:rPr>
              <a:t>feedback</a:t>
            </a:r>
            <a:r>
              <a:rPr lang="it-IT" sz="2000" dirty="0">
                <a:latin typeface="Cambria" panose="02040503050406030204" pitchFamily="18" charset="0"/>
              </a:rPr>
              <a:t> provenienti dalla conferenza REHAB 2015, dove verrà presentata l’applicazione (1-2 Ottobre 2015)</a:t>
            </a:r>
          </a:p>
        </p:txBody>
      </p:sp>
    </p:spTree>
    <p:extLst>
      <p:ext uri="{BB962C8B-B14F-4D97-AF65-F5344CB8AC3E}">
        <p14:creationId xmlns:p14="http://schemas.microsoft.com/office/powerpoint/2010/main" val="12455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F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760238"/>
            <a:ext cx="9144000" cy="140425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rgbClr val="044F92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4" y="833716"/>
            <a:ext cx="1257300" cy="125730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127169" y="1266158"/>
            <a:ext cx="56088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UNIVERSITÀ  DEGLI  STUDI  DI  BERGAMO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254330" y="2972668"/>
            <a:ext cx="85695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GRAZIE PER L’ATTENZIONE</a:t>
            </a:r>
          </a:p>
          <a:p>
            <a:pPr algn="ctr"/>
            <a:endParaRPr lang="it-IT" sz="48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algn="ctr"/>
            <a:r>
              <a:rPr lang="it-IT" sz="4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Domande?</a:t>
            </a:r>
            <a:endParaRPr lang="it-IT" sz="4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13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922" y="40128"/>
            <a:ext cx="1019224" cy="1019224"/>
          </a:xfrm>
          <a:prstGeom prst="rect">
            <a:avLst/>
          </a:prstGeom>
        </p:spPr>
      </p:pic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INTRODUZIONE – Obiettivo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2013, Laurea di primo livello: </a:t>
            </a:r>
            <a:endParaRPr lang="it-IT" sz="2000" dirty="0" smtClean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     </a:t>
            </a:r>
            <a:r>
              <a:rPr lang="it-IT" sz="2000" dirty="0" smtClean="0">
                <a:latin typeface="Cambria" panose="02040503050406030204" pitchFamily="18" charset="0"/>
              </a:rPr>
              <a:t>Applicazione </a:t>
            </a:r>
            <a:r>
              <a:rPr lang="it-IT" sz="2000" dirty="0">
                <a:latin typeface="Cambria" panose="02040503050406030204" pitchFamily="18" charset="0"/>
              </a:rPr>
              <a:t>desktop (Space Invaders)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Scheda </a:t>
            </a:r>
            <a:r>
              <a:rPr lang="it-IT" sz="2000" dirty="0" smtClean="0">
                <a:latin typeface="Cambria" panose="02040503050406030204" pitchFamily="18" charset="0"/>
              </a:rPr>
              <a:t>grafica NVIDIA </a:t>
            </a:r>
            <a:r>
              <a:rPr lang="it-IT" sz="2000" dirty="0">
                <a:latin typeface="Cambria" panose="02040503050406030204" pitchFamily="18" charset="0"/>
              </a:rPr>
              <a:t>3D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Monitor ed occhiali 3D  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O</a:t>
            </a:r>
            <a:r>
              <a:rPr lang="it-IT" sz="2000" dirty="0" smtClean="0">
                <a:latin typeface="Cambria" panose="02040503050406030204" pitchFamily="18" charset="0"/>
              </a:rPr>
              <a:t>ggi </a:t>
            </a:r>
            <a:r>
              <a:rPr lang="it-IT" sz="2000" dirty="0">
                <a:latin typeface="Cambria" panose="02040503050406030204" pitchFamily="18" charset="0"/>
              </a:rPr>
              <a:t>con Car Racing Cardboard, è </a:t>
            </a:r>
            <a:r>
              <a:rPr lang="it-IT" sz="2000" dirty="0" smtClean="0">
                <a:latin typeface="Cambria" panose="02040503050406030204" pitchFamily="18" charset="0"/>
              </a:rPr>
              <a:t>sufficiente </a:t>
            </a:r>
            <a:r>
              <a:rPr lang="it-IT" sz="2000" dirty="0">
                <a:latin typeface="Cambria" panose="02040503050406030204" pitchFamily="18" charset="0"/>
              </a:rPr>
              <a:t>acquistare un visore 3D come Google Cardboard (reperibile a circa 10$ online</a:t>
            </a:r>
            <a:r>
              <a:rPr lang="it-IT" sz="2000" dirty="0" smtClean="0">
                <a:latin typeface="Cambria" panose="02040503050406030204" pitchFamily="18" charset="0"/>
              </a:rPr>
              <a:t>), utilizzare </a:t>
            </a:r>
            <a:r>
              <a:rPr lang="it-IT" sz="2000" dirty="0">
                <a:latin typeface="Cambria" panose="02040503050406030204" pitchFamily="18" charset="0"/>
              </a:rPr>
              <a:t>uno smartphone e l'applicazione proposta da </a:t>
            </a:r>
            <a:r>
              <a:rPr lang="it-IT" sz="2000" dirty="0" smtClean="0">
                <a:latin typeface="Cambria" panose="02040503050406030204" pitchFamily="18" charset="0"/>
              </a:rPr>
              <a:t>3D4Amb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latin typeface="Cambria" panose="02040503050406030204" pitchFamily="18" charset="0"/>
              </a:rPr>
              <a:t>VANTAGGIO</a:t>
            </a:r>
            <a:r>
              <a:rPr lang="it-IT" sz="2000" dirty="0">
                <a:latin typeface="Cambria" panose="02040503050406030204" pitchFamily="18" charset="0"/>
              </a:rPr>
              <a:t>: bacino d'utenza molto più </a:t>
            </a:r>
            <a:r>
              <a:rPr lang="it-IT" sz="2000" dirty="0" smtClean="0">
                <a:latin typeface="Cambria" panose="02040503050406030204" pitchFamily="18" charset="0"/>
              </a:rPr>
              <a:t>ampio</a:t>
            </a: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sp>
        <p:nvSpPr>
          <p:cNvPr id="12" name="Rectangle 3"/>
          <p:cNvSpPr/>
          <p:nvPr/>
        </p:nvSpPr>
        <p:spPr>
          <a:xfrm>
            <a:off x="213755" y="3719946"/>
            <a:ext cx="8804978" cy="239795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55" y="1095610"/>
            <a:ext cx="3324079" cy="2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8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AMBLIOPIA (1)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Condizione di </a:t>
            </a:r>
            <a:r>
              <a:rPr lang="it-IT" sz="2000" b="1" dirty="0">
                <a:latin typeface="Cambria" panose="02040503050406030204" pitchFamily="18" charset="0"/>
              </a:rPr>
              <a:t>ridotta acuità </a:t>
            </a:r>
            <a:r>
              <a:rPr lang="it-IT" sz="2000" b="1" dirty="0" smtClean="0">
                <a:latin typeface="Cambria" panose="02040503050406030204" pitchFamily="18" charset="0"/>
              </a:rPr>
              <a:t>visiva</a:t>
            </a:r>
            <a:r>
              <a:rPr lang="it-IT" sz="2000" dirty="0" smtClean="0">
                <a:latin typeface="Cambria" panose="02040503050406030204" pitchFamily="18" charset="0"/>
              </a:rPr>
              <a:t>, si manifesta indipendentemente </a:t>
            </a:r>
            <a:r>
              <a:rPr lang="it-IT" sz="2000" dirty="0">
                <a:latin typeface="Cambria" panose="02040503050406030204" pitchFamily="18" charset="0"/>
              </a:rPr>
              <a:t>da causa </a:t>
            </a:r>
            <a:r>
              <a:rPr lang="it-IT" sz="2000" dirty="0" smtClean="0">
                <a:latin typeface="Cambria" panose="02040503050406030204" pitchFamily="18" charset="0"/>
              </a:rPr>
              <a:t>organica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Dovuta ad </a:t>
            </a:r>
            <a:r>
              <a:rPr lang="it-IT" sz="2000" dirty="0">
                <a:latin typeface="Cambria" panose="02040503050406030204" pitchFamily="18" charset="0"/>
              </a:rPr>
              <a:t>una </a:t>
            </a:r>
            <a:r>
              <a:rPr lang="it-IT" sz="2000" b="1" dirty="0">
                <a:latin typeface="Cambria" panose="02040503050406030204" pitchFamily="18" charset="0"/>
              </a:rPr>
              <a:t>inadeguata </a:t>
            </a:r>
            <a:r>
              <a:rPr lang="it-IT" sz="2000" b="1" dirty="0" smtClean="0">
                <a:latin typeface="Cambria" panose="02040503050406030204" pitchFamily="18" charset="0"/>
              </a:rPr>
              <a:t>stimolazione visiva </a:t>
            </a:r>
            <a:r>
              <a:rPr lang="it-IT" sz="2000" dirty="0">
                <a:latin typeface="Cambria" panose="02040503050406030204" pitchFamily="18" charset="0"/>
              </a:rPr>
              <a:t>durante il periodo plastico del sistema </a:t>
            </a:r>
            <a:r>
              <a:rPr lang="it-IT" sz="2000" dirty="0" smtClean="0">
                <a:latin typeface="Cambria" panose="02040503050406030204" pitchFamily="18" charset="0"/>
              </a:rPr>
              <a:t>visivo (periodo fino a 7 anni)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L</a:t>
            </a:r>
            <a:r>
              <a:rPr lang="it-IT" sz="2000" dirty="0" smtClean="0">
                <a:latin typeface="Cambria" panose="02040503050406030204" pitchFamily="18" charset="0"/>
              </a:rPr>
              <a:t>e </a:t>
            </a:r>
            <a:r>
              <a:rPr lang="it-IT" sz="2000" dirty="0">
                <a:latin typeface="Cambria" panose="02040503050406030204" pitchFamily="18" charset="0"/>
              </a:rPr>
              <a:t>immagini </a:t>
            </a:r>
            <a:r>
              <a:rPr lang="it-IT" sz="2000" dirty="0" smtClean="0">
                <a:latin typeface="Cambria" panose="02040503050406030204" pitchFamily="18" charset="0"/>
              </a:rPr>
              <a:t>provenienti dagli </a:t>
            </a:r>
            <a:r>
              <a:rPr lang="it-IT" sz="2000" dirty="0">
                <a:latin typeface="Cambria" panose="02040503050406030204" pitchFamily="18" charset="0"/>
              </a:rPr>
              <a:t>occhi </a:t>
            </a:r>
            <a:r>
              <a:rPr lang="it-IT" sz="2000" b="1" dirty="0">
                <a:latin typeface="Cambria" panose="02040503050406030204" pitchFamily="18" charset="0"/>
              </a:rPr>
              <a:t>non</a:t>
            </a:r>
            <a:r>
              <a:rPr lang="it-IT" sz="2000" dirty="0">
                <a:latin typeface="Cambria" panose="02040503050406030204" pitchFamily="18" charset="0"/>
              </a:rPr>
              <a:t> vengono correttamente </a:t>
            </a:r>
            <a:r>
              <a:rPr lang="it-IT" sz="2000" b="1" dirty="0">
                <a:latin typeface="Cambria" panose="02040503050406030204" pitchFamily="18" charset="0"/>
              </a:rPr>
              <a:t>rielaborate</a:t>
            </a: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all'interno del cervello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</a:t>
            </a:r>
            <a:r>
              <a:rPr lang="it-IT" sz="2000" dirty="0" smtClean="0">
                <a:latin typeface="Cambria" panose="02040503050406030204" pitchFamily="18" charset="0"/>
              </a:rPr>
              <a:t>resente </a:t>
            </a:r>
            <a:r>
              <a:rPr lang="it-IT" sz="2000" dirty="0">
                <a:latin typeface="Cambria" panose="02040503050406030204" pitchFamily="18" charset="0"/>
              </a:rPr>
              <a:t>nel </a:t>
            </a:r>
            <a:r>
              <a:rPr lang="it-IT" sz="2000" b="1" dirty="0">
                <a:latin typeface="Cambria" panose="02040503050406030204" pitchFamily="18" charset="0"/>
              </a:rPr>
              <a:t>2-4%</a:t>
            </a:r>
            <a:r>
              <a:rPr lang="it-IT" sz="2000" dirty="0">
                <a:latin typeface="Cambria" panose="02040503050406030204" pitchFamily="18" charset="0"/>
              </a:rPr>
              <a:t> della </a:t>
            </a:r>
            <a:r>
              <a:rPr lang="it-IT" sz="2000" dirty="0" smtClean="0">
                <a:latin typeface="Cambria" panose="02040503050406030204" pitchFamily="18" charset="0"/>
              </a:rPr>
              <a:t>popolazione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7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AMBLIOPIA (2)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Può colpire i bambini dalla nascita </a:t>
            </a:r>
            <a:r>
              <a:rPr lang="it-IT" sz="2000" dirty="0" smtClean="0">
                <a:latin typeface="Cambria" panose="02040503050406030204" pitchFamily="18" charset="0"/>
              </a:rPr>
              <a:t>ai </a:t>
            </a:r>
            <a:r>
              <a:rPr lang="it-IT" sz="2000" b="1" dirty="0">
                <a:latin typeface="Cambria" panose="02040503050406030204" pitchFamily="18" charset="0"/>
              </a:rPr>
              <a:t>7 </a:t>
            </a:r>
            <a:r>
              <a:rPr lang="it-IT" sz="2000" b="1" dirty="0" smtClean="0">
                <a:latin typeface="Cambria" panose="02040503050406030204" pitchFamily="18" charset="0"/>
              </a:rPr>
              <a:t>anni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Durante </a:t>
            </a:r>
            <a:r>
              <a:rPr lang="it-IT" sz="2000" dirty="0">
                <a:latin typeface="Cambria" panose="02040503050406030204" pitchFamily="18" charset="0"/>
              </a:rPr>
              <a:t>questo periodo </a:t>
            </a:r>
            <a:r>
              <a:rPr lang="it-IT" sz="2000" dirty="0" smtClean="0">
                <a:latin typeface="Cambria" panose="02040503050406030204" pitchFamily="18" charset="0"/>
              </a:rPr>
              <a:t>l'ambliopia </a:t>
            </a:r>
            <a:r>
              <a:rPr lang="it-IT" sz="2000" dirty="0">
                <a:latin typeface="Cambria" panose="02040503050406030204" pitchFamily="18" charset="0"/>
              </a:rPr>
              <a:t>può essere trattata </a:t>
            </a:r>
            <a:r>
              <a:rPr lang="it-IT" sz="2000" dirty="0" smtClean="0">
                <a:latin typeface="Cambria" panose="02040503050406030204" pitchFamily="18" charset="0"/>
              </a:rPr>
              <a:t>e prevenuta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</a:t>
            </a:r>
            <a:r>
              <a:rPr lang="it-IT" sz="2000" dirty="0" smtClean="0">
                <a:latin typeface="Cambria" panose="02040503050406030204" pitchFamily="18" charset="0"/>
              </a:rPr>
              <a:t>uperata </a:t>
            </a:r>
            <a:r>
              <a:rPr lang="it-IT" sz="2000" dirty="0">
                <a:latin typeface="Cambria" panose="02040503050406030204" pitchFamily="18" charset="0"/>
              </a:rPr>
              <a:t>questa fase l'istaurazione della malattia </a:t>
            </a:r>
            <a:r>
              <a:rPr lang="it-IT" sz="2000" dirty="0" smtClean="0">
                <a:latin typeface="Cambria" panose="02040503050406030204" pitchFamily="18" charset="0"/>
              </a:rPr>
              <a:t>diventa impossibile, ma nel caso fosse presente, essa risulta </a:t>
            </a:r>
            <a:r>
              <a:rPr lang="it-IT" sz="2000" b="1" dirty="0" smtClean="0">
                <a:latin typeface="Cambria" panose="02040503050406030204" pitchFamily="18" charset="0"/>
              </a:rPr>
              <a:t>irreversibile</a:t>
            </a: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b="1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smtClean="0">
                <a:latin typeface="Cambria" panose="02040503050406030204" pitchFamily="18" charset="0"/>
              </a:rPr>
              <a:t>ATTENZIONE: </a:t>
            </a:r>
            <a:r>
              <a:rPr lang="it-IT" sz="2000" dirty="0" smtClean="0">
                <a:latin typeface="Cambria" panose="02040503050406030204" pitchFamily="18" charset="0"/>
              </a:rPr>
              <a:t>ambliopia </a:t>
            </a:r>
            <a:r>
              <a:rPr lang="it-IT" sz="2000" b="1" dirty="0" smtClean="0">
                <a:latin typeface="Cambria" panose="02040503050406030204" pitchFamily="18" charset="0"/>
              </a:rPr>
              <a:t>organica ≠ </a:t>
            </a:r>
            <a:r>
              <a:rPr lang="it-IT" sz="2000" dirty="0" smtClean="0">
                <a:latin typeface="Cambria" panose="02040503050406030204" pitchFamily="18" charset="0"/>
              </a:rPr>
              <a:t>ambliopia</a:t>
            </a:r>
            <a:r>
              <a:rPr lang="it-IT" sz="2000" b="1" dirty="0" smtClean="0">
                <a:latin typeface="Cambria" panose="02040503050406030204" pitchFamily="18" charset="0"/>
              </a:rPr>
              <a:t> funzionale</a:t>
            </a: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b="1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L'ambliopia </a:t>
            </a:r>
            <a:r>
              <a:rPr lang="it-IT" sz="2000" b="1" dirty="0">
                <a:latin typeface="Cambria" panose="02040503050406030204" pitchFamily="18" charset="0"/>
              </a:rPr>
              <a:t>funzionale</a:t>
            </a:r>
            <a:r>
              <a:rPr lang="it-IT" sz="2000" dirty="0">
                <a:latin typeface="Cambria" panose="02040503050406030204" pitchFamily="18" charset="0"/>
              </a:rPr>
              <a:t> è reversibile se trattata </a:t>
            </a:r>
            <a:r>
              <a:rPr lang="it-IT" sz="2000" dirty="0" smtClean="0">
                <a:latin typeface="Cambria" panose="02040503050406030204" pitchFamily="18" charset="0"/>
              </a:rPr>
              <a:t>tramite </a:t>
            </a:r>
            <a:r>
              <a:rPr lang="it-IT" sz="2000" dirty="0">
                <a:latin typeface="Cambria" panose="02040503050406030204" pitchFamily="18" charset="0"/>
              </a:rPr>
              <a:t>stimolazione </a:t>
            </a:r>
            <a:r>
              <a:rPr lang="it-IT" sz="2000" dirty="0" smtClean="0">
                <a:latin typeface="Cambria" panose="02040503050406030204" pitchFamily="18" charset="0"/>
              </a:rPr>
              <a:t>visiva. </a:t>
            </a:r>
          </a:p>
          <a:p>
            <a:pPr>
              <a:lnSpc>
                <a:spcPct val="150000"/>
              </a:lnSpc>
            </a:pPr>
            <a:r>
              <a:rPr lang="it-IT" sz="2000" dirty="0" smtClean="0">
                <a:latin typeface="Cambria" panose="02040503050406030204" pitchFamily="18" charset="0"/>
              </a:rPr>
              <a:t>     Il videogame non ha effetto solo sull'ambliopia organica</a:t>
            </a:r>
            <a:endParaRPr lang="it-IT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12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TRATTAMENTI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Il trattamento </a:t>
            </a:r>
            <a:r>
              <a:rPr lang="it-IT" sz="2000" b="1" dirty="0">
                <a:latin typeface="Cambria" panose="02040503050406030204" pitchFamily="18" charset="0"/>
              </a:rPr>
              <a:t>precoce</a:t>
            </a:r>
            <a:r>
              <a:rPr lang="it-IT" sz="2000" dirty="0">
                <a:latin typeface="Cambria" panose="02040503050406030204" pitchFamily="18" charset="0"/>
              </a:rPr>
              <a:t> dell'ambliopia è fondamentale per ottenere buoni </a:t>
            </a:r>
            <a:r>
              <a:rPr lang="it-IT" sz="2000" dirty="0" smtClean="0">
                <a:latin typeface="Cambria" panose="02040503050406030204" pitchFamily="18" charset="0"/>
              </a:rPr>
              <a:t>risultati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Esistono vari metodi di correzione oculare: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 dirty="0">
              <a:latin typeface="Cambria" panose="020405030504060302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Occlusione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Penalizzazione ottica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Penalizzazione farmacologica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 dirty="0" err="1" smtClean="0">
                <a:latin typeface="Cambria" panose="02040503050406030204" pitchFamily="18" charset="0"/>
              </a:rPr>
              <a:t>Settorizzazione</a:t>
            </a:r>
            <a:endParaRPr lang="it-IT" sz="2000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12" y="3625887"/>
            <a:ext cx="4105275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950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L’ IDEA  DI  3D4Amb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302" y="1106161"/>
            <a:ext cx="4210820" cy="51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3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32" y="4420501"/>
            <a:ext cx="3035079" cy="2650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>
                <a:solidFill>
                  <a:srgbClr val="044F92"/>
                </a:solidFill>
                <a:latin typeface="Cambria" panose="02040503050406030204" pitchFamily="18" charset="0"/>
              </a:rPr>
              <a:t>L’ IDEA  DI  </a:t>
            </a:r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3D4Amb – Google </a:t>
            </a:r>
            <a:r>
              <a:rPr lang="it-IT" sz="3300" dirty="0" err="1" smtClean="0">
                <a:solidFill>
                  <a:srgbClr val="044F92"/>
                </a:solidFill>
                <a:latin typeface="Cambria" panose="02040503050406030204" pitchFamily="18" charset="0"/>
              </a:rPr>
              <a:t>Cardboard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Google </a:t>
            </a:r>
            <a:r>
              <a:rPr lang="it-IT" sz="2000" dirty="0">
                <a:latin typeface="Cambria" panose="02040503050406030204" pitchFamily="18" charset="0"/>
              </a:rPr>
              <a:t>cardboard è una piattaforma per la realtà virtuale sviluppata da </a:t>
            </a:r>
            <a:r>
              <a:rPr lang="it-IT" sz="2000" dirty="0" smtClean="0">
                <a:latin typeface="Cambria" panose="02040503050406030204" pitchFamily="18" charset="0"/>
              </a:rPr>
              <a:t>Google, formata </a:t>
            </a:r>
            <a:r>
              <a:rPr lang="it-IT" sz="2000" dirty="0">
                <a:latin typeface="Cambria" panose="02040503050406030204" pitchFamily="18" charset="0"/>
              </a:rPr>
              <a:t>da un cartone ripiegabile e due </a:t>
            </a:r>
            <a:r>
              <a:rPr lang="it-IT" sz="2000" dirty="0" smtClean="0">
                <a:latin typeface="Cambria" panose="02040503050406030204" pitchFamily="18" charset="0"/>
              </a:rPr>
              <a:t>lenti. </a:t>
            </a:r>
            <a:r>
              <a:rPr lang="it-IT" sz="2000" dirty="0">
                <a:latin typeface="Cambria" panose="02040503050406030204" pitchFamily="18" charset="0"/>
              </a:rPr>
              <a:t>L</a:t>
            </a:r>
            <a:r>
              <a:rPr lang="it-IT" sz="2000" dirty="0" smtClean="0">
                <a:latin typeface="Cambria" panose="02040503050406030204" pitchFamily="18" charset="0"/>
              </a:rPr>
              <a:t>'utente </a:t>
            </a:r>
            <a:r>
              <a:rPr lang="it-IT" sz="2000" dirty="0">
                <a:latin typeface="Cambria" panose="02040503050406030204" pitchFamily="18" charset="0"/>
              </a:rPr>
              <a:t>deve semplicemente </a:t>
            </a:r>
            <a:r>
              <a:rPr lang="it-IT" sz="2000" dirty="0" smtClean="0">
                <a:latin typeface="Cambria" panose="02040503050406030204" pitchFamily="18" charset="0"/>
              </a:rPr>
              <a:t>inserire lo smartphone </a:t>
            </a:r>
            <a:r>
              <a:rPr lang="it-IT" sz="2000" dirty="0" smtClean="0">
                <a:latin typeface="Cambria" panose="02040503050406030204" pitchFamily="18" charset="0"/>
                <a:sym typeface="Wingdings" panose="05000000000000000000" pitchFamily="2" charset="2"/>
              </a:rPr>
              <a:t>               </a:t>
            </a:r>
            <a:r>
              <a:rPr lang="it-IT" sz="2000" dirty="0" smtClean="0">
                <a:latin typeface="Cambria" panose="02040503050406030204" pitchFamily="18" charset="0"/>
              </a:rPr>
              <a:t>consente </a:t>
            </a:r>
            <a:r>
              <a:rPr lang="it-IT" sz="2000" dirty="0">
                <a:latin typeface="Cambria" panose="02040503050406030204" pitchFamily="18" charset="0"/>
              </a:rPr>
              <a:t>una </a:t>
            </a:r>
            <a:r>
              <a:rPr lang="it-IT" sz="2000" b="1" dirty="0">
                <a:latin typeface="Cambria" panose="02040503050406030204" pitchFamily="18" charset="0"/>
              </a:rPr>
              <a:t>visione stereoscopica</a:t>
            </a:r>
          </a:p>
          <a:p>
            <a:pPr>
              <a:lnSpc>
                <a:spcPct val="150000"/>
              </a:lnSpc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N</a:t>
            </a:r>
            <a:r>
              <a:rPr lang="it-IT" sz="2000" dirty="0" smtClean="0">
                <a:latin typeface="Cambria" panose="02040503050406030204" pitchFamily="18" charset="0"/>
              </a:rPr>
              <a:t>on </a:t>
            </a:r>
            <a:r>
              <a:rPr lang="it-IT" sz="2000" dirty="0">
                <a:latin typeface="Cambria" panose="02040503050406030204" pitchFamily="18" charset="0"/>
              </a:rPr>
              <a:t>consente </a:t>
            </a:r>
            <a:r>
              <a:rPr lang="it-IT" sz="2000" dirty="0" smtClean="0">
                <a:latin typeface="Cambria" panose="02040503050406030204" pitchFamily="18" charset="0"/>
              </a:rPr>
              <a:t>un'esperienza </a:t>
            </a:r>
            <a:r>
              <a:rPr lang="it-IT" sz="2000" dirty="0">
                <a:latin typeface="Cambria" panose="02040503050406030204" pitchFamily="18" charset="0"/>
              </a:rPr>
              <a:t>immersiva come Oculus rift, il </a:t>
            </a:r>
            <a:r>
              <a:rPr lang="it-IT" sz="2000" dirty="0" smtClean="0">
                <a:latin typeface="Cambria" panose="02040503050406030204" pitchFamily="18" charset="0"/>
              </a:rPr>
              <a:t>quale necessita </a:t>
            </a:r>
            <a:r>
              <a:rPr lang="it-IT" sz="2000" dirty="0">
                <a:latin typeface="Cambria" panose="02040503050406030204" pitchFamily="18" charset="0"/>
              </a:rPr>
              <a:t>però di un PC </a:t>
            </a:r>
            <a:r>
              <a:rPr lang="it-IT" sz="2000" dirty="0" smtClean="0">
                <a:latin typeface="Cambria" panose="02040503050406030204" pitchFamily="18" charset="0"/>
              </a:rPr>
              <a:t>collegato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smtClean="0">
                <a:latin typeface="Cambria" panose="02040503050406030204" pitchFamily="18" charset="0"/>
              </a:rPr>
              <a:t>VANTAGGIO</a:t>
            </a:r>
            <a:r>
              <a:rPr lang="it-IT" sz="2000" dirty="0" smtClean="0">
                <a:latin typeface="Cambria" panose="02040503050406030204" pitchFamily="18" charset="0"/>
              </a:rPr>
              <a:t>: economico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sp>
        <p:nvSpPr>
          <p:cNvPr id="12" name="Freccia a destra 11"/>
          <p:cNvSpPr/>
          <p:nvPr/>
        </p:nvSpPr>
        <p:spPr>
          <a:xfrm>
            <a:off x="4926149" y="2454476"/>
            <a:ext cx="542925" cy="276225"/>
          </a:xfrm>
          <a:prstGeom prst="rightArrow">
            <a:avLst/>
          </a:prstGeom>
          <a:solidFill>
            <a:srgbClr val="044F92"/>
          </a:solidFill>
          <a:ln>
            <a:solidFill>
              <a:srgbClr val="044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190266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CAR RACING CARDBOARD – Il principio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</a:t>
            </a:r>
            <a:r>
              <a:rPr lang="it-IT" sz="2000" dirty="0" smtClean="0">
                <a:latin typeface="Cambria" panose="02040503050406030204" pitchFamily="18" charset="0"/>
              </a:rPr>
              <a:t>fruttare </a:t>
            </a:r>
            <a:r>
              <a:rPr lang="it-IT" sz="2000" dirty="0">
                <a:latin typeface="Cambria" panose="02040503050406030204" pitchFamily="18" charset="0"/>
              </a:rPr>
              <a:t>le </a:t>
            </a:r>
            <a:r>
              <a:rPr lang="it-IT" sz="2000" dirty="0" smtClean="0">
                <a:latin typeface="Cambria" panose="02040503050406030204" pitchFamily="18" charset="0"/>
              </a:rPr>
              <a:t>potenzialità di Google </a:t>
            </a:r>
            <a:r>
              <a:rPr lang="it-IT" sz="2000" dirty="0">
                <a:latin typeface="Cambria" panose="02040503050406030204" pitchFamily="18" charset="0"/>
              </a:rPr>
              <a:t>Cardboard per correggere il disturbo dovuto </a:t>
            </a:r>
            <a:r>
              <a:rPr lang="it-IT" sz="2000" dirty="0" smtClean="0">
                <a:latin typeface="Cambria" panose="02040503050406030204" pitchFamily="18" charset="0"/>
              </a:rPr>
              <a:t>all'ambliopia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L’occlusione non affronta la </a:t>
            </a:r>
            <a:r>
              <a:rPr lang="it-IT" sz="2000" b="1" dirty="0" smtClean="0">
                <a:latin typeface="Cambria" panose="02040503050406030204" pitchFamily="18" charset="0"/>
              </a:rPr>
              <a:t>stimolazione diretta</a:t>
            </a:r>
            <a:r>
              <a:rPr lang="it-IT" sz="2000" dirty="0" smtClean="0">
                <a:latin typeface="Cambria" panose="02040503050406030204" pitchFamily="18" charset="0"/>
              </a:rPr>
              <a:t> dell’ occhio con il deficit visivo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</a:t>
            </a:r>
            <a:r>
              <a:rPr lang="it-IT" sz="2000" dirty="0" smtClean="0">
                <a:latin typeface="Cambria" panose="02040503050406030204" pitchFamily="18" charset="0"/>
              </a:rPr>
              <a:t>i è </a:t>
            </a:r>
            <a:r>
              <a:rPr lang="it-IT" sz="2000" dirty="0">
                <a:latin typeface="Cambria" panose="02040503050406030204" pitchFamily="18" charset="0"/>
              </a:rPr>
              <a:t>pensato di realizzare un gioco interattivo che punti </a:t>
            </a:r>
            <a:r>
              <a:rPr lang="it-IT" sz="2000" dirty="0" smtClean="0">
                <a:latin typeface="Cambria" panose="02040503050406030204" pitchFamily="18" charset="0"/>
              </a:rPr>
              <a:t>al trattamento dell'occhio </a:t>
            </a:r>
            <a:r>
              <a:rPr lang="it-IT" sz="2000" dirty="0" smtClean="0">
                <a:latin typeface="Cambria" panose="02040503050406030204" pitchFamily="18" charset="0"/>
              </a:rPr>
              <a:t>ambliope </a:t>
            </a:r>
            <a:r>
              <a:rPr lang="it-IT" sz="2000" dirty="0">
                <a:latin typeface="Cambria" panose="02040503050406030204" pitchFamily="18" charset="0"/>
              </a:rPr>
              <a:t>in modo più </a:t>
            </a:r>
            <a:r>
              <a:rPr lang="it-IT" sz="2000" dirty="0" smtClean="0">
                <a:latin typeface="Cambria" panose="02040503050406030204" pitchFamily="18" charset="0"/>
              </a:rPr>
              <a:t>coinvolgente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Google </a:t>
            </a:r>
            <a:r>
              <a:rPr lang="it-IT" sz="2000" dirty="0" err="1" smtClean="0">
                <a:latin typeface="Cambria" panose="02040503050406030204" pitchFamily="18" charset="0"/>
              </a:rPr>
              <a:t>Cardboard</a:t>
            </a:r>
            <a:r>
              <a:rPr lang="it-IT" sz="2000" dirty="0" smtClean="0">
                <a:latin typeface="Cambria" panose="02040503050406030204" pitchFamily="18" charset="0"/>
              </a:rPr>
              <a:t> + </a:t>
            </a:r>
            <a:r>
              <a:rPr lang="it-IT" sz="2000" dirty="0" err="1" smtClean="0">
                <a:latin typeface="Cambria" panose="02040503050406030204" pitchFamily="18" charset="0"/>
              </a:rPr>
              <a:t>Android</a:t>
            </a:r>
            <a:r>
              <a:rPr lang="it-IT" sz="2000" dirty="0" smtClean="0">
                <a:latin typeface="Cambria" panose="02040503050406030204" pitchFamily="18" charset="0"/>
              </a:rPr>
              <a:t> + intrattenimento </a:t>
            </a:r>
            <a:r>
              <a:rPr lang="it-IT" sz="2000" dirty="0">
                <a:latin typeface="Cambria" panose="02040503050406030204" pitchFamily="18" charset="0"/>
              </a:rPr>
              <a:t>volontario </a:t>
            </a:r>
            <a:r>
              <a:rPr lang="it-IT" sz="2000" dirty="0" smtClean="0">
                <a:latin typeface="Cambria" panose="02040503050406030204" pitchFamily="18" charset="0"/>
              </a:rPr>
              <a:t>dato </a:t>
            </a:r>
            <a:r>
              <a:rPr lang="it-IT" sz="2000" dirty="0">
                <a:latin typeface="Cambria" panose="02040503050406030204" pitchFamily="18" charset="0"/>
              </a:rPr>
              <a:t>dal </a:t>
            </a:r>
            <a:r>
              <a:rPr lang="it-IT" sz="2000" dirty="0" smtClean="0">
                <a:latin typeface="Cambria" panose="02040503050406030204" pitchFamily="18" charset="0"/>
              </a:rPr>
              <a:t>gioco =</a:t>
            </a:r>
          </a:p>
          <a:p>
            <a:pPr algn="ctr">
              <a:lnSpc>
                <a:spcPct val="150000"/>
              </a:lnSpc>
            </a:pPr>
            <a:r>
              <a:rPr lang="it-IT" sz="2000" b="1" dirty="0" smtClean="0">
                <a:latin typeface="Cambria" panose="02040503050406030204" pitchFamily="18" charset="0"/>
              </a:rPr>
              <a:t>Trattamento innovativo</a:t>
            </a:r>
            <a:endParaRPr lang="it-IT" sz="20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7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403</TotalTime>
  <Words>1481</Words>
  <Application>Microsoft Office PowerPoint</Application>
  <PresentationFormat>Presentazione su schermo (4:3)</PresentationFormat>
  <Paragraphs>240</Paragraphs>
  <Slides>21</Slides>
  <Notes>21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</vt:lpstr>
      <vt:lpstr>Times New Roman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matteo zambelli</dc:creator>
  <cp:lastModifiedBy>Fabio Terzi</cp:lastModifiedBy>
  <cp:revision>36</cp:revision>
  <dcterms:created xsi:type="dcterms:W3CDTF">2015-09-06T08:07:49Z</dcterms:created>
  <dcterms:modified xsi:type="dcterms:W3CDTF">2015-09-26T09:40:44Z</dcterms:modified>
</cp:coreProperties>
</file>